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5" r:id="rId7"/>
    <p:sldId id="261" r:id="rId8"/>
    <p:sldId id="263" r:id="rId9"/>
  </p:sldIdLst>
  <p:sldSz cx="9753600" cy="7315200"/>
  <p:notesSz cx="6858000" cy="9144000"/>
  <p:embeddedFontLst>
    <p:embeddedFont>
      <p:font typeface="Open Sans" panose="020B0604020202020204" charset="0"/>
      <p:regular r:id="rId11"/>
    </p:embeddedFont>
    <p:embeddedFont>
      <p:font typeface="Libre Franklin Medium Bold" panose="020B0604020202020204" charset="0"/>
      <p:regular r:id="rId12"/>
    </p:embeddedFont>
    <p:embeddedFont>
      <p:font typeface="Libre Franklin Light Bold" panose="020B0604020202020204" charset="0"/>
      <p:regular r:id="rId13"/>
    </p:embeddedFont>
    <p:embeddedFont>
      <p:font typeface="Libre Franklin Bold" panose="020B0604020202020204" charset="0"/>
      <p:regular r:id="rId14"/>
    </p:embeddedFont>
    <p:embeddedFont>
      <p:font typeface="Libre Franklin Bold Italics" panose="020B0604020202020204" charset="0"/>
      <p:regular r:id="rId15"/>
    </p:embeddedFont>
    <p:embeddedFont>
      <p:font typeface="Oswald" panose="020B0604020202020204" charset="0"/>
      <p:regular r:id="rId16"/>
    </p:embeddedFont>
    <p:embeddedFont>
      <p:font typeface="Open Sans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ibre Franklin Bold Bold" panose="020B0604020202020204" charset="0"/>
      <p:regular r:id="rId22"/>
    </p:embeddedFont>
    <p:embeddedFont>
      <p:font typeface="Oswald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tell Richardson" initials="SR" lastIdx="1" clrIdx="0">
    <p:extLst>
      <p:ext uri="{19B8F6BF-5375-455C-9EA6-DF929625EA0E}">
        <p15:presenceInfo xmlns:p15="http://schemas.microsoft.com/office/powerpoint/2012/main" userId="da2e9f17415cf0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CEC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106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7T19:13:58.16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8482F-DA83-40E5-A9AE-230080C5210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C1E16-A675-4ADB-B83A-6C332BD7A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4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1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gflhqghqhghPGHH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C1E16-A675-4ADB-B83A-6C332BD7A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93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comments" Target="../comments/comment1.xml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>
            <a:off x="4357341" y="3078842"/>
            <a:ext cx="166716" cy="12559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>
            <a:off x="9586884" y="3029613"/>
            <a:ext cx="166716" cy="12559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140" b="159"/>
          <a:stretch>
            <a:fillRect/>
          </a:stretch>
        </p:blipFill>
        <p:spPr>
          <a:xfrm rot="2356606">
            <a:off x="5270839" y="1608121"/>
            <a:ext cx="4608678" cy="459487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627306" y="2321384"/>
            <a:ext cx="3815381" cy="2596272"/>
            <a:chOff x="-842686" y="-1558449"/>
            <a:chExt cx="5605231" cy="3814220"/>
          </a:xfrm>
        </p:grpSpPr>
        <p:sp>
          <p:nvSpPr>
            <p:cNvPr id="8" name="TextBox 8"/>
            <p:cNvSpPr txBox="1"/>
            <p:nvPr/>
          </p:nvSpPr>
          <p:spPr>
            <a:xfrm>
              <a:off x="-842686" y="-1558449"/>
              <a:ext cx="5605231" cy="163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3"/>
                </a:lnSpc>
              </a:pPr>
              <a:r>
                <a:rPr lang="en-US" sz="4673" dirty="0">
                  <a:solidFill>
                    <a:srgbClr val="1E1A6D"/>
                  </a:solidFill>
                  <a:latin typeface="Libre Franklin Bold"/>
                </a:rPr>
                <a:t>Can You Hear</a:t>
              </a:r>
            </a:p>
            <a:p>
              <a:pPr algn="ctr">
                <a:lnSpc>
                  <a:spcPts val="4673"/>
                </a:lnSpc>
              </a:pPr>
              <a:r>
                <a:rPr lang="en-US" sz="4673" dirty="0">
                  <a:solidFill>
                    <a:srgbClr val="1E1A6D"/>
                  </a:solidFill>
                  <a:latin typeface="Libre Franklin Bold"/>
                </a:rPr>
                <a:t>Me Now?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61473" y="1918672"/>
              <a:ext cx="1882285" cy="337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12029" y="4250924"/>
            <a:ext cx="4645934" cy="189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3"/>
              </a:lnSpc>
              <a:spcBef>
                <a:spcPct val="0"/>
              </a:spcBef>
            </a:pPr>
            <a:r>
              <a:rPr lang="en-US" sz="2730" dirty="0">
                <a:solidFill>
                  <a:srgbClr val="1E1A6D"/>
                </a:solidFill>
                <a:latin typeface="Libre Franklin Bold Bold"/>
              </a:rPr>
              <a:t>Telecommunications </a:t>
            </a:r>
          </a:p>
          <a:p>
            <a:pPr algn="ctr">
              <a:lnSpc>
                <a:spcPts val="3823"/>
              </a:lnSpc>
              <a:spcBef>
                <a:spcPct val="0"/>
              </a:spcBef>
            </a:pPr>
            <a:r>
              <a:rPr lang="en-US" sz="2730" dirty="0">
                <a:solidFill>
                  <a:srgbClr val="1E1A6D"/>
                </a:solidFill>
                <a:latin typeface="Libre Franklin Bold Bold"/>
              </a:rPr>
              <a:t>Strategies 2020 and Beyond</a:t>
            </a:r>
          </a:p>
          <a:p>
            <a:pPr algn="ctr">
              <a:lnSpc>
                <a:spcPts val="3823"/>
              </a:lnSpc>
              <a:spcBef>
                <a:spcPct val="0"/>
              </a:spcBef>
            </a:pPr>
            <a:endParaRPr lang="en-US" sz="2730" dirty="0">
              <a:solidFill>
                <a:srgbClr val="1E1A6D"/>
              </a:solidFill>
              <a:latin typeface="Libre Franklin Bold Bold"/>
            </a:endParaRP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8151800" y="176805"/>
            <a:ext cx="1435084" cy="1625995"/>
            <a:chOff x="0" y="0"/>
            <a:chExt cx="1913446" cy="216799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23467" y="414561"/>
              <a:ext cx="277361" cy="175343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t="58836"/>
            <a:stretch>
              <a:fillRect/>
            </a:stretch>
          </p:blipFill>
          <p:spPr>
            <a:xfrm rot="-10800000">
              <a:off x="1690620" y="1582335"/>
              <a:ext cx="222826" cy="57986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10800000">
              <a:off x="0" y="0"/>
              <a:ext cx="342937" cy="2167993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38509"/>
            <a:stretch>
              <a:fillRect/>
            </a:stretch>
          </p:blipFill>
          <p:spPr>
            <a:xfrm>
              <a:off x="1161735" y="1083997"/>
              <a:ext cx="277361" cy="10782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4718579" y="5507140"/>
            <a:ext cx="1435084" cy="1625995"/>
            <a:chOff x="0" y="0"/>
            <a:chExt cx="1913446" cy="2167993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23467" y="414561"/>
              <a:ext cx="277361" cy="1753432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/>
            <a:srcRect t="58836"/>
            <a:stretch>
              <a:fillRect/>
            </a:stretch>
          </p:blipFill>
          <p:spPr>
            <a:xfrm rot="-10800000">
              <a:off x="1690620" y="1582335"/>
              <a:ext cx="222826" cy="579861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10800000">
              <a:off x="0" y="0"/>
              <a:ext cx="342937" cy="2167993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 t="38509"/>
            <a:stretch>
              <a:fillRect/>
            </a:stretch>
          </p:blipFill>
          <p:spPr>
            <a:xfrm>
              <a:off x="1161735" y="1083997"/>
              <a:ext cx="277361" cy="1078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12500" b="1249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42956"/>
          <a:stretch>
            <a:fillRect/>
          </a:stretch>
        </p:blipFill>
        <p:spPr>
          <a:xfrm rot="-5400000">
            <a:off x="1851104" y="-1006182"/>
            <a:ext cx="6035991" cy="9433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-1001705" y="916105"/>
            <a:ext cx="3402700" cy="340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0205" y="40730"/>
            <a:ext cx="2838691" cy="130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7"/>
              </a:lnSpc>
            </a:pPr>
            <a:r>
              <a:rPr lang="en-US" sz="4281" dirty="0">
                <a:solidFill>
                  <a:srgbClr val="FFFFFF"/>
                </a:solidFill>
                <a:latin typeface="Libre Franklin Bold"/>
              </a:rPr>
              <a:t>It's Just a Pole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9508" y="1509453"/>
            <a:ext cx="2279698" cy="4534178"/>
            <a:chOff x="0" y="0"/>
            <a:chExt cx="6299595" cy="1252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9595" cy="12529505"/>
            </a:xfrm>
            <a:custGeom>
              <a:avLst/>
              <a:gdLst/>
              <a:ahLst/>
              <a:cxnLst/>
              <a:rect l="l" t="t" r="r" b="b"/>
              <a:pathLst>
                <a:path w="6299595" h="12529505">
                  <a:moveTo>
                    <a:pt x="0" y="0"/>
                  </a:moveTo>
                  <a:lnTo>
                    <a:pt x="0" y="12529505"/>
                  </a:lnTo>
                  <a:lnTo>
                    <a:pt x="6299595" y="12529505"/>
                  </a:lnTo>
                  <a:lnTo>
                    <a:pt x="6299595" y="0"/>
                  </a:lnTo>
                  <a:lnTo>
                    <a:pt x="0" y="0"/>
                  </a:lnTo>
                  <a:close/>
                  <a:moveTo>
                    <a:pt x="6238635" y="12468544"/>
                  </a:moveTo>
                  <a:lnTo>
                    <a:pt x="59690" y="12468544"/>
                  </a:lnTo>
                  <a:lnTo>
                    <a:pt x="59690" y="59690"/>
                  </a:lnTo>
                  <a:lnTo>
                    <a:pt x="6238635" y="59690"/>
                  </a:lnTo>
                  <a:lnTo>
                    <a:pt x="6238635" y="12468544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225404" y="1493159"/>
            <a:ext cx="2279698" cy="4522675"/>
            <a:chOff x="0" y="0"/>
            <a:chExt cx="6299595" cy="6866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99595" cy="6866148"/>
            </a:xfrm>
            <a:custGeom>
              <a:avLst/>
              <a:gdLst/>
              <a:ahLst/>
              <a:cxnLst/>
              <a:rect l="l" t="t" r="r" b="b"/>
              <a:pathLst>
                <a:path w="6299595" h="6866148">
                  <a:moveTo>
                    <a:pt x="0" y="0"/>
                  </a:moveTo>
                  <a:lnTo>
                    <a:pt x="0" y="6866148"/>
                  </a:lnTo>
                  <a:lnTo>
                    <a:pt x="6299595" y="6866148"/>
                  </a:lnTo>
                  <a:lnTo>
                    <a:pt x="6299595" y="0"/>
                  </a:lnTo>
                  <a:lnTo>
                    <a:pt x="0" y="0"/>
                  </a:lnTo>
                  <a:close/>
                  <a:moveTo>
                    <a:pt x="6238635" y="6805188"/>
                  </a:moveTo>
                  <a:lnTo>
                    <a:pt x="59690" y="6805188"/>
                  </a:lnTo>
                  <a:lnTo>
                    <a:pt x="59690" y="59690"/>
                  </a:lnTo>
                  <a:lnTo>
                    <a:pt x="6238635" y="59690"/>
                  </a:lnTo>
                  <a:lnTo>
                    <a:pt x="6238635" y="6805188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04102" y="1584373"/>
            <a:ext cx="2144613" cy="2593627"/>
            <a:chOff x="-623162" y="-38097"/>
            <a:chExt cx="2859484" cy="3458169"/>
          </a:xfrm>
        </p:grpSpPr>
        <p:sp>
          <p:nvSpPr>
            <p:cNvPr id="10" name="TextBox 10"/>
            <p:cNvSpPr txBox="1"/>
            <p:nvPr/>
          </p:nvSpPr>
          <p:spPr>
            <a:xfrm>
              <a:off x="-623162" y="831422"/>
              <a:ext cx="2852993" cy="258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499" dirty="0">
                  <a:solidFill>
                    <a:srgbClr val="000000"/>
                  </a:solidFill>
                  <a:latin typeface="Libre Franklin Light Bold"/>
                </a:rPr>
                <a:t>key players in enabling 5G are low-power antennas known as small cells and DAS (distributed antenna systems). </a:t>
              </a:r>
            </a:p>
            <a:p>
              <a:pPr>
                <a:lnSpc>
                  <a:spcPts val="2249"/>
                </a:lnSpc>
              </a:pPr>
              <a:endParaRPr lang="en-US" sz="1499" dirty="0">
                <a:solidFill>
                  <a:srgbClr val="000000"/>
                </a:solidFill>
                <a:latin typeface="Libre Franklin Light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616671" y="-38097"/>
              <a:ext cx="2852993" cy="815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Libre Franklin Medium Bold"/>
                </a:rPr>
                <a:t>SMALL BUT MIGHTY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41452" y="-285750"/>
            <a:ext cx="2875303" cy="989431"/>
            <a:chOff x="0" y="0"/>
            <a:chExt cx="3833737" cy="131924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137715" cy="87061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3696021" y="0"/>
              <a:ext cx="137715" cy="870615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48470"/>
            <a:stretch>
              <a:fillRect/>
            </a:stretch>
          </p:blipFill>
          <p:spPr>
            <a:xfrm rot="-10800000">
              <a:off x="1848011" y="870615"/>
              <a:ext cx="137715" cy="448627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241452" y="6582417"/>
            <a:ext cx="2875303" cy="989431"/>
            <a:chOff x="0" y="0"/>
            <a:chExt cx="3833737" cy="131924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696021" y="448627"/>
              <a:ext cx="137715" cy="87061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448627"/>
              <a:ext cx="137715" cy="870615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/>
            <a:srcRect t="48470"/>
            <a:stretch>
              <a:fillRect/>
            </a:stretch>
          </p:blipFill>
          <p:spPr>
            <a:xfrm>
              <a:off x="1848011" y="0"/>
              <a:ext cx="137715" cy="44862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r="87655"/>
          <a:stretch>
            <a:fillRect/>
          </a:stretch>
        </p:blipFill>
        <p:spPr>
          <a:xfrm rot="-5400000">
            <a:off x="2090657" y="6202705"/>
            <a:ext cx="166716" cy="125597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rcRect r="87655"/>
          <a:stretch>
            <a:fillRect/>
          </a:stretch>
        </p:blipFill>
        <p:spPr>
          <a:xfrm rot="-5400000">
            <a:off x="1115388" y="760302"/>
            <a:ext cx="166716" cy="1255975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406884" y="3970324"/>
            <a:ext cx="2604334" cy="1799386"/>
            <a:chOff x="-619452" y="-38100"/>
            <a:chExt cx="3472445" cy="2399182"/>
          </a:xfrm>
        </p:grpSpPr>
        <p:sp>
          <p:nvSpPr>
            <p:cNvPr id="23" name="TextBox 23"/>
            <p:cNvSpPr txBox="1"/>
            <p:nvPr/>
          </p:nvSpPr>
          <p:spPr>
            <a:xfrm>
              <a:off x="-619452" y="411829"/>
              <a:ext cx="2852993" cy="194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499" dirty="0">
                  <a:latin typeface="Libre Franklin Light Bold"/>
                </a:rPr>
                <a:t>DAS systems allow them to support more than one service provider</a:t>
              </a:r>
            </a:p>
            <a:p>
              <a:pPr>
                <a:lnSpc>
                  <a:spcPts val="2249"/>
                </a:lnSpc>
              </a:pPr>
              <a:endParaRPr lang="en-US" sz="1499" dirty="0">
                <a:solidFill>
                  <a:srgbClr val="FFFFFF"/>
                </a:solidFill>
                <a:latin typeface="Libre Franklin Light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852993" cy="396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85769" y="1509453"/>
            <a:ext cx="2337280" cy="657721"/>
            <a:chOff x="-186604" y="-38553"/>
            <a:chExt cx="3116373" cy="785045"/>
          </a:xfrm>
        </p:grpSpPr>
        <p:sp>
          <p:nvSpPr>
            <p:cNvPr id="26" name="TextBox 26"/>
            <p:cNvSpPr txBox="1"/>
            <p:nvPr/>
          </p:nvSpPr>
          <p:spPr>
            <a:xfrm>
              <a:off x="-186604" y="389042"/>
              <a:ext cx="2976846" cy="3574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61925" lvl="1">
                <a:lnSpc>
                  <a:spcPts val="2250"/>
                </a:lnSpc>
              </a:pPr>
              <a:endParaRPr lang="en-US" sz="1500" dirty="0">
                <a:solidFill>
                  <a:srgbClr val="000000"/>
                </a:solidFill>
                <a:latin typeface="Libre Franklin Light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776" y="-38553"/>
              <a:ext cx="2852993" cy="396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Libre Franklin Medium Bold"/>
                </a:rPr>
                <a:t>CELL </a:t>
              </a:r>
              <a:r>
                <a:rPr lang="en-US" sz="1800" dirty="0" smtClean="0">
                  <a:solidFill>
                    <a:srgbClr val="FFFFFF"/>
                  </a:solidFill>
                  <a:latin typeface="Libre Franklin Medium Bold"/>
                </a:rPr>
                <a:t>LOCATION</a:t>
              </a:r>
              <a:endParaRPr lang="en-US" sz="1800" dirty="0">
                <a:solidFill>
                  <a:srgbClr val="FFFFFF"/>
                </a:solidFill>
                <a:latin typeface="Libre Franklin Medium Bold"/>
              </a:endParaRPr>
            </a:p>
          </p:txBody>
        </p:sp>
      </p:grpSp>
      <p:pic>
        <p:nvPicPr>
          <p:cNvPr id="1026" name="Picture 2" descr="https://scontent-lga3-2.xx.fbcdn.net/v/t1.0-9/223596_1029806899545_2507_n.jpg?_nc_cat=106&amp;_nc_sid=2c4854&amp;_nc_ohc=HGCEII4QW3UAX_1Wx4d&amp;_nc_ht=scontent-lga3-2.xx&amp;oh=f392d0fce9242b3496ede2f26b1ae79a&amp;oe=5F95A048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8" b="89892" l="9972" r="958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396">
            <a:off x="6315474" y="1610431"/>
            <a:ext cx="1832687" cy="28124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313337" y="2193352"/>
            <a:ext cx="1892817" cy="299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4825" lvl="1" indent="-342900">
              <a:lnSpc>
                <a:spcPts val="225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Libre Franklin Light Bold"/>
              </a:rPr>
              <a:t>Population Density</a:t>
            </a:r>
            <a:br>
              <a:rPr lang="en-US" sz="1400" dirty="0">
                <a:solidFill>
                  <a:srgbClr val="000000"/>
                </a:solidFill>
                <a:latin typeface="Libre Franklin Light Bold"/>
              </a:rPr>
            </a:br>
            <a:endParaRPr lang="en-US" sz="1400" dirty="0">
              <a:solidFill>
                <a:srgbClr val="000000"/>
              </a:solidFill>
              <a:latin typeface="Libre Franklin Light Bold"/>
            </a:endParaRPr>
          </a:p>
          <a:p>
            <a:pPr marL="504825" lvl="1" indent="-342900">
              <a:lnSpc>
                <a:spcPts val="225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Libre Franklin Light Bold"/>
              </a:rPr>
              <a:t>Proximity to Fiber Optic Lines</a:t>
            </a:r>
            <a:br>
              <a:rPr lang="en-US" sz="1400" dirty="0">
                <a:solidFill>
                  <a:srgbClr val="000000"/>
                </a:solidFill>
                <a:latin typeface="Libre Franklin Light Bold"/>
              </a:rPr>
            </a:br>
            <a:endParaRPr lang="en-US" sz="1400" dirty="0">
              <a:solidFill>
                <a:srgbClr val="000000"/>
              </a:solidFill>
              <a:latin typeface="Libre Franklin Light Bold"/>
            </a:endParaRPr>
          </a:p>
          <a:p>
            <a:pPr marL="504825" lvl="1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Libre Franklin Light Bold"/>
              </a:rPr>
              <a:t>Height and Line of Sight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48400" y="3846454"/>
            <a:ext cx="31334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Libre Franklin Light Bold" panose="020B0604020202020204" charset="0"/>
              </a:rPr>
              <a:t>Ramsay </a:t>
            </a:r>
            <a:r>
              <a:rPr lang="en-US" sz="1500" b="1" dirty="0" smtClean="0">
                <a:latin typeface="Libre Franklin Light Bold" panose="020B0604020202020204" charset="0"/>
              </a:rPr>
              <a:t>Richardson</a:t>
            </a:r>
            <a:endParaRPr lang="en-US" sz="1500" dirty="0" smtClean="0">
              <a:latin typeface="Libre Franklin Light Bold" panose="020B0604020202020204" charset="0"/>
            </a:endParaRPr>
          </a:p>
          <a:p>
            <a:r>
              <a:rPr lang="en-US" sz="1500" i="1" dirty="0" smtClean="0">
                <a:latin typeface="Libre Franklin Light Bold" panose="020B0604020202020204" charset="0"/>
              </a:rPr>
              <a:t>Project Manager</a:t>
            </a:r>
          </a:p>
          <a:p>
            <a:endParaRPr lang="en-US" sz="1500" dirty="0">
              <a:latin typeface="Libre Franklin Light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Libre Franklin Light Bold" panose="020B0604020202020204" charset="0"/>
              </a:rPr>
              <a:t>15+ years experience managing telecommunications construction projects for major carriers as well as key mobile telecommunications franchises.</a:t>
            </a:r>
            <a:endParaRPr lang="en-US" sz="1500" dirty="0">
              <a:latin typeface="Libre Franklin Light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8589" y="369151"/>
            <a:ext cx="2028891" cy="1957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94941" y="5891032"/>
            <a:ext cx="1350510" cy="1255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34142" y="5639030"/>
            <a:ext cx="442658" cy="158092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362" y="4883795"/>
            <a:ext cx="3384235" cy="19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8"/>
              </a:lnSpc>
            </a:pPr>
            <a:r>
              <a:rPr lang="en-US" sz="1400">
                <a:solidFill>
                  <a:srgbClr val="000000"/>
                </a:solidFill>
                <a:latin typeface="Open Sans Bold"/>
              </a:rPr>
              <a:t>Locations of street light, traffic light and utility poles </a:t>
            </a:r>
            <a:r>
              <a:rPr lang="en-US" sz="1400">
                <a:solidFill>
                  <a:srgbClr val="000000"/>
                </a:solidFill>
                <a:latin typeface="Open Sans"/>
              </a:rPr>
              <a:t>authorized by the NYC Dept. of Information Technology and Telecommunications for the installation of mobile telecommunications equipment.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" y="982699"/>
            <a:ext cx="3278863" cy="73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Oswald"/>
              </a:rPr>
              <a:t> The Dataset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618" y="4303164"/>
            <a:ext cx="1653333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>
                <a:solidFill>
                  <a:srgbClr val="D799C4"/>
                </a:solidFill>
                <a:latin typeface="Oswald Bold"/>
              </a:rPr>
              <a:t>9,282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587889" y="3963382"/>
            <a:ext cx="1015664" cy="101566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209597" y="1998482"/>
            <a:ext cx="2160831" cy="1606931"/>
            <a:chOff x="0" y="-265347"/>
            <a:chExt cx="2881108" cy="2142575"/>
          </a:xfrm>
        </p:grpSpPr>
        <p:sp>
          <p:nvSpPr>
            <p:cNvPr id="10" name="TextBox 10"/>
            <p:cNvSpPr txBox="1"/>
            <p:nvPr/>
          </p:nvSpPr>
          <p:spPr>
            <a:xfrm>
              <a:off x="116138" y="237022"/>
              <a:ext cx="1570925" cy="767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D799C4"/>
                  </a:solidFill>
                  <a:latin typeface="Oswald Bold"/>
                </a:rPr>
                <a:t>198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0" y="-265347"/>
              <a:ext cx="1004737" cy="100473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57845" y="1077213"/>
              <a:ext cx="2523263" cy="800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400">
                  <a:solidFill>
                    <a:srgbClr val="000000"/>
                  </a:solidFill>
                  <a:latin typeface="Open Sans Bold"/>
                </a:rPr>
                <a:t>Neighborhoods </a:t>
              </a:r>
            </a:p>
            <a:p>
              <a:pPr>
                <a:lnSpc>
                  <a:spcPts val="2618"/>
                </a:lnSpc>
              </a:pPr>
              <a:r>
                <a:rPr lang="en-US" sz="1400">
                  <a:solidFill>
                    <a:srgbClr val="000000"/>
                  </a:solidFill>
                  <a:latin typeface="Open Sans"/>
                </a:rPr>
                <a:t>across the 5 boroughs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45554" y="369151"/>
            <a:ext cx="1196380" cy="852518"/>
            <a:chOff x="0" y="-117399"/>
            <a:chExt cx="1595174" cy="11366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28878"/>
              <a:ext cx="1595174" cy="790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4"/>
                </a:lnSpc>
              </a:pPr>
              <a:r>
                <a:rPr lang="en-US" sz="4264">
                  <a:solidFill>
                    <a:srgbClr val="D799C4"/>
                  </a:solidFill>
                  <a:latin typeface="Oswald Bold"/>
                </a:rPr>
                <a:t>4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257928" y="-117399"/>
              <a:ext cx="870634" cy="870635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7334112" y="1158430"/>
            <a:ext cx="1921658" cy="128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8"/>
              </a:lnSpc>
            </a:pPr>
            <a:r>
              <a:rPr lang="en-US" sz="1421" dirty="0">
                <a:solidFill>
                  <a:srgbClr val="000000"/>
                </a:solidFill>
                <a:latin typeface="Open Sans Bold"/>
              </a:rPr>
              <a:t>Franchises</a:t>
            </a:r>
          </a:p>
          <a:p>
            <a:pPr>
              <a:lnSpc>
                <a:spcPts val="2658"/>
              </a:lnSpc>
            </a:pPr>
            <a:r>
              <a:rPr lang="en-US" sz="1421" dirty="0">
                <a:solidFill>
                  <a:srgbClr val="000000"/>
                </a:solidFill>
                <a:latin typeface="Open Sans"/>
              </a:rPr>
              <a:t>which lease pole space  to major mobile carriers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207806" y="66393"/>
            <a:ext cx="5312803" cy="3984603"/>
            <a:chOff x="4207806" y="66393"/>
            <a:chExt cx="5312803" cy="3984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/>
            <a:srcRect l="20923" t="12500" r="20923" b="12500"/>
            <a:stretch/>
          </p:blipFill>
          <p:spPr>
            <a:xfrm>
              <a:off x="4207806" y="66393"/>
              <a:ext cx="5312803" cy="398460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236909" y="106002"/>
              <a:ext cx="1278312" cy="5847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0ECEC"/>
                </a:gs>
              </a:gsLst>
              <a:lin ang="540000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Libre Franklin Light Bold" panose="020B0604020202020204" charset="0"/>
                </a:rPr>
                <a:t>Installed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Pole Locals</a:t>
              </a:r>
              <a:endParaRPr lang="en-US" sz="1600" b="1" dirty="0">
                <a:latin typeface="Libre Franklin Light Bold" panose="020B060402020202020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410199" y="76200"/>
            <a:ext cx="4092591" cy="3992650"/>
            <a:chOff x="5410199" y="76200"/>
            <a:chExt cx="4092591" cy="3992650"/>
          </a:xfrm>
        </p:grpSpPr>
        <p:sp>
          <p:nvSpPr>
            <p:cNvPr id="18" name="Rectangle 17"/>
            <p:cNvSpPr/>
            <p:nvPr/>
          </p:nvSpPr>
          <p:spPr>
            <a:xfrm>
              <a:off x="5410199" y="76200"/>
              <a:ext cx="4092591" cy="3992650"/>
            </a:xfrm>
            <a:prstGeom prst="rect">
              <a:avLst/>
            </a:prstGeom>
            <a:blipFill dpi="0"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33000"/>
                        </a14:imgEffect>
                        <a14:imgEffect>
                          <a14:brightnessContrast contrast="4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9662" t="318" b="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66015" y="109647"/>
              <a:ext cx="1278312" cy="107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0ECEC"/>
                </a:gs>
              </a:gsLst>
              <a:lin ang="540000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Libre Franklin Light Bold" panose="020B0604020202020204" charset="0"/>
                </a:rPr>
                <a:t>Approved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&amp;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Proposed </a:t>
              </a:r>
            </a:p>
            <a:p>
              <a:r>
                <a:rPr lang="en-US" sz="1600" b="1" dirty="0" smtClean="0">
                  <a:latin typeface="Libre Franklin Light Bold" panose="020B0604020202020204" charset="0"/>
                </a:rPr>
                <a:t>Pole Locals</a:t>
              </a:r>
              <a:endParaRPr lang="en-US" sz="1600" b="1" dirty="0">
                <a:latin typeface="Libre Franklin Light Bold" panose="020B060402020202020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20923" t="12500" r="20923" b="12500"/>
          <a:stretch/>
        </p:blipFill>
        <p:spPr>
          <a:xfrm>
            <a:off x="4207806" y="92669"/>
            <a:ext cx="5312804" cy="3984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2292E-6 -3.125E-6 L 0.02457 0.4459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" y="2228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8611E-6 L -0.25 2.98611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648" r="10687" b="11509"/>
          <a:stretch/>
        </p:blipFill>
        <p:spPr>
          <a:xfrm>
            <a:off x="0" y="1353882"/>
            <a:ext cx="9753600" cy="59754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609600" y="1295400"/>
            <a:ext cx="9289836" cy="5554578"/>
          </a:xfrm>
          <a:prstGeom prst="rect">
            <a:avLst/>
          </a:prstGeom>
          <a:blipFill dpi="0" rotWithShape="1">
            <a:blip r:embed="rId3">
              <a:alphaModFix amt="2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2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1996" t="-161" r="27395" b="84798"/>
          <a:stretch/>
        </p:blipFill>
        <p:spPr>
          <a:xfrm>
            <a:off x="2514600" y="1524000"/>
            <a:ext cx="4358644" cy="99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342829"/>
            <a:ext cx="7109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Franchise Market Strategy</a:t>
            </a:r>
          </a:p>
          <a:p>
            <a:endParaRPr lang="en-US" dirty="0" smtClean="0"/>
          </a:p>
          <a:p>
            <a:r>
              <a:rPr lang="en-US" dirty="0" smtClean="0"/>
              <a:t>Poles with equipment INSTALLED in relation to Neighborhood Pop Density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9400" y="1447800"/>
            <a:ext cx="3048000" cy="533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1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-7690" t="14812" r="-6944" b="2468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963"/>
          <a:stretch>
            <a:fillRect/>
          </a:stretch>
        </p:blipFill>
        <p:spPr>
          <a:xfrm rot="2010572">
            <a:off x="2368825" y="-1988451"/>
            <a:ext cx="4750230" cy="45144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3163" y="1700411"/>
            <a:ext cx="8290560" cy="4883269"/>
            <a:chOff x="0" y="0"/>
            <a:chExt cx="22909690" cy="134941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09690" cy="13494164"/>
            </a:xfrm>
            <a:custGeom>
              <a:avLst/>
              <a:gdLst/>
              <a:ahLst/>
              <a:cxnLst/>
              <a:rect l="l" t="t" r="r" b="b"/>
              <a:pathLst>
                <a:path w="22909690" h="13494164">
                  <a:moveTo>
                    <a:pt x="0" y="0"/>
                  </a:moveTo>
                  <a:lnTo>
                    <a:pt x="0" y="13494164"/>
                  </a:lnTo>
                  <a:lnTo>
                    <a:pt x="22909690" y="13494164"/>
                  </a:lnTo>
                  <a:lnTo>
                    <a:pt x="22909690" y="0"/>
                  </a:lnTo>
                  <a:lnTo>
                    <a:pt x="0" y="0"/>
                  </a:lnTo>
                  <a:close/>
                  <a:moveTo>
                    <a:pt x="22848731" y="13433203"/>
                  </a:moveTo>
                  <a:lnTo>
                    <a:pt x="59690" y="13433203"/>
                  </a:lnTo>
                  <a:lnTo>
                    <a:pt x="59690" y="59690"/>
                  </a:lnTo>
                  <a:lnTo>
                    <a:pt x="22848731" y="59690"/>
                  </a:lnTo>
                  <a:lnTo>
                    <a:pt x="22848731" y="13433203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13835" y="2563294"/>
            <a:ext cx="2233523" cy="2711821"/>
            <a:chOff x="0" y="0"/>
            <a:chExt cx="2978031" cy="3615761"/>
          </a:xfrm>
        </p:grpSpPr>
        <p:sp>
          <p:nvSpPr>
            <p:cNvPr id="6" name="TextBox 6"/>
            <p:cNvSpPr txBox="1"/>
            <p:nvPr/>
          </p:nvSpPr>
          <p:spPr>
            <a:xfrm>
              <a:off x="0" y="688935"/>
              <a:ext cx="2978031" cy="2926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9"/>
                </a:lnSpc>
              </a:pPr>
              <a:r>
                <a:rPr lang="en-US" sz="1699">
                  <a:solidFill>
                    <a:srgbClr val="000000"/>
                  </a:solidFill>
                  <a:latin typeface="Libre Franklin Light Bold"/>
                </a:rPr>
                <a:t>This unprecedented epidemic has forced individuals and companies alike to restructure pathways to success pertaining to every facet of life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78031" cy="444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5"/>
                </a:lnSpc>
                <a:spcBef>
                  <a:spcPct val="0"/>
                </a:spcBef>
              </a:pPr>
              <a:r>
                <a:rPr lang="en-US" sz="2039">
                  <a:solidFill>
                    <a:srgbClr val="FFFFFF"/>
                  </a:solidFill>
                  <a:latin typeface="Libre Franklin Medium Bold"/>
                </a:rPr>
                <a:t>COVID ARRIVED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4615" y="653988"/>
            <a:ext cx="6165846" cy="73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Libre Franklin Bold Italics"/>
              </a:rPr>
              <a:t>THE SHIFT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269489" y="3793936"/>
            <a:ext cx="3508222" cy="2217357"/>
            <a:chOff x="0" y="0"/>
            <a:chExt cx="4677629" cy="29564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12107"/>
              <a:ext cx="4677629" cy="1944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Libre Franklin Light Bold"/>
                </a:rPr>
                <a:t>phones, laptops = the new workplace</a:t>
              </a:r>
            </a:p>
            <a:p>
              <a:pPr algn="ct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Libre Franklin Light Bold"/>
                </a:rPr>
                <a:t> allowing us the freedom to work remotely.  With dropped calls and spotty reception, the strain on these resources shows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677629" cy="8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Libre Franklin Medium Bold"/>
                </a:rPr>
                <a:t>INCREASED DEPENDENCY ON OUR DEVICES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50895" y="2563294"/>
            <a:ext cx="1971185" cy="2461284"/>
            <a:chOff x="0" y="0"/>
            <a:chExt cx="2628247" cy="328171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40841"/>
              <a:ext cx="2628247" cy="1840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1500">
                  <a:solidFill>
                    <a:srgbClr val="000000"/>
                  </a:solidFill>
                  <a:latin typeface="Libre Franklin Light Bold"/>
                </a:rPr>
                <a:t>Meet the people where they are. </a:t>
              </a:r>
            </a:p>
            <a:p>
              <a:pPr algn="ctr">
                <a:lnSpc>
                  <a:spcPts val="2250"/>
                </a:lnSpc>
              </a:pPr>
              <a:r>
                <a:rPr lang="en-US" sz="1500">
                  <a:solidFill>
                    <a:srgbClr val="000000"/>
                  </a:solidFill>
                  <a:latin typeface="Libre Franklin Light Bold"/>
                </a:rPr>
                <a:t>We must pivot to amplify the service to residential clusters.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28247" cy="1234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Libre Franklin Medium Bold"/>
                </a:rPr>
                <a:t>HOW DO WE MEET THIS CHALLENGE?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 rot="-5400000">
            <a:off x="8493615" y="109358"/>
            <a:ext cx="166716" cy="125597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r="87655"/>
          <a:stretch>
            <a:fillRect/>
          </a:stretch>
        </p:blipFill>
        <p:spPr>
          <a:xfrm rot="-5400000">
            <a:off x="1093269" y="109358"/>
            <a:ext cx="166716" cy="12559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 t="58836"/>
          <a:stretch>
            <a:fillRect/>
          </a:stretch>
        </p:blipFill>
        <p:spPr>
          <a:xfrm>
            <a:off x="2285817" y="602954"/>
            <a:ext cx="103287" cy="26878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 t="58836"/>
          <a:stretch>
            <a:fillRect/>
          </a:stretch>
        </p:blipFill>
        <p:spPr>
          <a:xfrm>
            <a:off x="7364496" y="602954"/>
            <a:ext cx="103287" cy="26878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t="58836"/>
          <a:stretch>
            <a:fillRect/>
          </a:stretch>
        </p:blipFill>
        <p:spPr>
          <a:xfrm rot="-10800000">
            <a:off x="4825157" y="0"/>
            <a:ext cx="103287" cy="26878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rcRect b="50738"/>
          <a:stretch>
            <a:fillRect/>
          </a:stretch>
        </p:blipFill>
        <p:spPr>
          <a:xfrm rot="-1707894">
            <a:off x="-1317161" y="1878188"/>
            <a:ext cx="2959976" cy="86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54173" y="1676400"/>
            <a:ext cx="2028891" cy="19578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82200" y="22781"/>
            <a:ext cx="1350510" cy="1255975"/>
          </a:xfrm>
          <a:prstGeom prst="rect">
            <a:avLst/>
          </a:prstGeom>
        </p:spPr>
      </p:pic>
      <p:grpSp>
        <p:nvGrpSpPr>
          <p:cNvPr id="7" name="Group 8"/>
          <p:cNvGrpSpPr/>
          <p:nvPr/>
        </p:nvGrpSpPr>
        <p:grpSpPr>
          <a:xfrm>
            <a:off x="10102294" y="1817879"/>
            <a:ext cx="1478265" cy="1674919"/>
            <a:chOff x="0" y="0"/>
            <a:chExt cx="1971019" cy="2233226"/>
          </a:xfrm>
        </p:grpSpPr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42227" y="427035"/>
              <a:ext cx="285707" cy="1806191"/>
            </a:xfrm>
            <a:prstGeom prst="rect">
              <a:avLst/>
            </a:prstGeom>
          </p:spPr>
        </p:pic>
        <p:pic>
          <p:nvPicPr>
            <p:cNvPr id="9" name="Picture 10"/>
            <p:cNvPicPr>
              <a:picLocks noChangeAspect="1"/>
            </p:cNvPicPr>
            <p:nvPr/>
          </p:nvPicPr>
          <p:blipFill>
            <a:blip r:embed="rId5"/>
            <a:srcRect t="58836"/>
            <a:stretch>
              <a:fillRect/>
            </a:stretch>
          </p:blipFill>
          <p:spPr>
            <a:xfrm rot="-10800000">
              <a:off x="1741489" y="1629946"/>
              <a:ext cx="229530" cy="597308"/>
            </a:xfrm>
            <a:prstGeom prst="rect">
              <a:avLst/>
            </a:prstGeom>
          </p:spPr>
        </p:pic>
        <p:pic>
          <p:nvPicPr>
            <p:cNvPr id="10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0" y="0"/>
              <a:ext cx="353256" cy="2233226"/>
            </a:xfrm>
            <a:prstGeom prst="rect">
              <a:avLst/>
            </a:prstGeom>
          </p:spPr>
        </p:pic>
        <p:pic>
          <p:nvPicPr>
            <p:cNvPr id="11" name="Picture 12"/>
            <p:cNvPicPr>
              <a:picLocks noChangeAspect="1"/>
            </p:cNvPicPr>
            <p:nvPr/>
          </p:nvPicPr>
          <p:blipFill>
            <a:blip r:embed="rId6"/>
            <a:srcRect t="38509"/>
            <a:stretch>
              <a:fillRect/>
            </a:stretch>
          </p:blipFill>
          <p:spPr>
            <a:xfrm>
              <a:off x="1196690" y="1116613"/>
              <a:ext cx="285707" cy="1110642"/>
            </a:xfrm>
            <a:prstGeom prst="rect">
              <a:avLst/>
            </a:prstGeom>
          </p:spPr>
        </p:pic>
      </p:grpSp>
      <p:pic>
        <p:nvPicPr>
          <p:cNvPr id="12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93363" y="2027352"/>
            <a:ext cx="1350510" cy="1255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14992" t="5542" r="30547" b="5787"/>
          <a:stretch/>
        </p:blipFill>
        <p:spPr>
          <a:xfrm>
            <a:off x="10093363" y="381000"/>
            <a:ext cx="7727109" cy="7292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17668" t="6466" r="30398" b="6415"/>
          <a:stretch/>
        </p:blipFill>
        <p:spPr>
          <a:xfrm>
            <a:off x="10355065" y="695126"/>
            <a:ext cx="6134444" cy="5964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19594" t="7847" r="26627" b="5210"/>
          <a:stretch/>
        </p:blipFill>
        <p:spPr>
          <a:xfrm>
            <a:off x="10740101" y="1822591"/>
            <a:ext cx="5486400" cy="5715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-4503" y="268610"/>
            <a:ext cx="8759130" cy="50937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3" y="271012"/>
            <a:ext cx="8750866" cy="5088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7415" y="270663"/>
            <a:ext cx="8759130" cy="50937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635" y="265232"/>
            <a:ext cx="8760806" cy="50947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58" y="277040"/>
            <a:ext cx="8751695" cy="508940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7195" y="3891988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Queens and Staten Island follow the residential cluster trend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187692" y="3759118"/>
            <a:ext cx="2951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Manhattan, Brooklyn and the Bronx must pivot to serve residential 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542E-6 -3.68056E-6 L -0.38688 0.4602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52" y="230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59722E-6 L -0.21289 0.459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5" y="229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9792E-6 -2.63889E-6 L 0.40592 0.4288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6" y="214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542E-6 4.375E-6 L 0.19711 0.469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7" y="234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375E-6 L 0.23112 0.3756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56" y="18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46825" y="90982"/>
            <a:ext cx="1350510" cy="1255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963" t="3910" r="42499" b="840"/>
          <a:stretch/>
        </p:blipFill>
        <p:spPr>
          <a:xfrm>
            <a:off x="10668000" y="-457200"/>
            <a:ext cx="4483510" cy="7315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1804" t="654" r="25979" b="-1"/>
          <a:stretch/>
        </p:blipFill>
        <p:spPr>
          <a:xfrm>
            <a:off x="145705" y="457200"/>
            <a:ext cx="5444909" cy="580391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574317" y="273057"/>
            <a:ext cx="6396062" cy="6172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910" y="2286014"/>
            <a:ext cx="3810000" cy="10118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6963" t="3910" r="42499" b="840"/>
          <a:stretch/>
        </p:blipFill>
        <p:spPr>
          <a:xfrm>
            <a:off x="5943601" y="373693"/>
            <a:ext cx="3648804" cy="59533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348" y="4361"/>
            <a:ext cx="491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Growth Neighborhoods of 2030</a:t>
            </a:r>
          </a:p>
          <a:p>
            <a:r>
              <a:rPr lang="en-US" dirty="0" smtClean="0"/>
              <a:t>Identified by having over increase in pop of 3622 +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-3417" t="28405" r="-4163" b="14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5615" y="1069562"/>
            <a:ext cx="6445702" cy="5176076"/>
            <a:chOff x="0" y="0"/>
            <a:chExt cx="17811707" cy="14303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1707" cy="14303293"/>
            </a:xfrm>
            <a:custGeom>
              <a:avLst/>
              <a:gdLst/>
              <a:ahLst/>
              <a:cxnLst/>
              <a:rect l="l" t="t" r="r" b="b"/>
              <a:pathLst>
                <a:path w="17811707" h="14303293">
                  <a:moveTo>
                    <a:pt x="0" y="0"/>
                  </a:moveTo>
                  <a:lnTo>
                    <a:pt x="0" y="14303293"/>
                  </a:lnTo>
                  <a:lnTo>
                    <a:pt x="17811707" y="14303293"/>
                  </a:lnTo>
                  <a:lnTo>
                    <a:pt x="17811707" y="0"/>
                  </a:lnTo>
                  <a:lnTo>
                    <a:pt x="0" y="0"/>
                  </a:lnTo>
                  <a:close/>
                  <a:moveTo>
                    <a:pt x="17750748" y="14242332"/>
                  </a:moveTo>
                  <a:lnTo>
                    <a:pt x="59690" y="14242332"/>
                  </a:lnTo>
                  <a:lnTo>
                    <a:pt x="59690" y="59690"/>
                  </a:lnTo>
                  <a:lnTo>
                    <a:pt x="17750748" y="59690"/>
                  </a:lnTo>
                  <a:lnTo>
                    <a:pt x="17750748" y="14242332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10572">
            <a:off x="1521157" y="2172357"/>
            <a:ext cx="2802929" cy="28029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8443" y="3210318"/>
            <a:ext cx="3908357" cy="1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dirty="0" smtClean="0">
                <a:solidFill>
                  <a:srgbClr val="FFFFFF"/>
                </a:solidFill>
                <a:latin typeface="Libre Franklin Bold"/>
              </a:rPr>
              <a:t>Further steps</a:t>
            </a:r>
            <a:endParaRPr lang="en-US" sz="4800" dirty="0">
              <a:solidFill>
                <a:srgbClr val="FFFFFF"/>
              </a:solidFill>
              <a:latin typeface="Libre Frankli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25176" y="2013710"/>
            <a:ext cx="2510235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Find other elements that will strengthe</a:t>
            </a: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n the probability of my model</a:t>
            </a:r>
            <a:br>
              <a:rPr lang="en-US" sz="1499" dirty="0" smtClean="0">
                <a:solidFill>
                  <a:srgbClr val="000000"/>
                </a:solidFill>
                <a:latin typeface="Libre Franklin Light Bold"/>
              </a:rPr>
            </a:b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currently at approximately 44% accuracy</a:t>
            </a:r>
            <a:br>
              <a:rPr lang="en-US" sz="1499" dirty="0" smtClean="0">
                <a:solidFill>
                  <a:srgbClr val="000000"/>
                </a:solidFill>
                <a:latin typeface="Libre Franklin Light Bold"/>
              </a:rPr>
            </a:br>
            <a:endParaRPr lang="en-US" sz="1499" dirty="0" smtClean="0">
              <a:solidFill>
                <a:srgbClr val="000000"/>
              </a:solidFill>
              <a:latin typeface="Libre Franklin Light Bold"/>
            </a:endParaRP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Re run model with updated numbers post </a:t>
            </a:r>
            <a:r>
              <a:rPr lang="en-US" sz="1499" dirty="0" err="1" smtClean="0">
                <a:solidFill>
                  <a:srgbClr val="000000"/>
                </a:solidFill>
                <a:latin typeface="Libre Franklin Light Bold"/>
              </a:rPr>
              <a:t>Covid</a:t>
            </a: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 flight</a:t>
            </a: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endParaRPr lang="en-US" sz="1499" dirty="0">
              <a:solidFill>
                <a:srgbClr val="000000"/>
              </a:solidFill>
              <a:latin typeface="Libre Franklin Light Bold"/>
            </a:endParaRPr>
          </a:p>
          <a:p>
            <a:pPr marL="342900" indent="-342900">
              <a:lnSpc>
                <a:spcPts val="2249"/>
              </a:lnSpc>
              <a:buFont typeface="+mj-lt"/>
              <a:buAutoNum type="arabicPeriod"/>
            </a:pPr>
            <a:r>
              <a:rPr lang="en-US" sz="1499" dirty="0" smtClean="0">
                <a:solidFill>
                  <a:srgbClr val="000000"/>
                </a:solidFill>
                <a:latin typeface="Libre Franklin Light Bold"/>
              </a:rPr>
              <a:t>Include RF Maps for greater signal strength accuracy and effects</a:t>
            </a:r>
          </a:p>
          <a:p>
            <a:pPr>
              <a:lnSpc>
                <a:spcPts val="2249"/>
              </a:lnSpc>
            </a:pPr>
            <a:endParaRPr lang="en-US" sz="1499" dirty="0">
              <a:solidFill>
                <a:srgbClr val="000000"/>
              </a:solidFill>
              <a:latin typeface="Libre Franklin Light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425615" y="-285750"/>
            <a:ext cx="5032017" cy="1771503"/>
            <a:chOff x="0" y="0"/>
            <a:chExt cx="6709356" cy="236200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0"/>
              <a:ext cx="137715" cy="87061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3392778" y="1491389"/>
              <a:ext cx="137715" cy="87061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r="3818" b="56817"/>
            <a:stretch>
              <a:fillRect/>
            </a:stretch>
          </p:blipFill>
          <p:spPr>
            <a:xfrm rot="-10800000">
              <a:off x="6576899" y="978850"/>
              <a:ext cx="132457" cy="375954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2373972" y="5829447"/>
            <a:ext cx="5083660" cy="1771503"/>
            <a:chOff x="0" y="0"/>
            <a:chExt cx="6778214" cy="236200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1491389"/>
              <a:ext cx="137715" cy="87061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3461635" y="0"/>
              <a:ext cx="137715" cy="87061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r="3818" b="56817"/>
            <a:stretch>
              <a:fillRect/>
            </a:stretch>
          </p:blipFill>
          <p:spPr>
            <a:xfrm rot="-10800000">
              <a:off x="6645757" y="1007199"/>
              <a:ext cx="132457" cy="375954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r="87655"/>
          <a:stretch>
            <a:fillRect/>
          </a:stretch>
        </p:blipFill>
        <p:spPr>
          <a:xfrm>
            <a:off x="465282" y="3029613"/>
            <a:ext cx="166716" cy="125597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r="87655"/>
          <a:stretch>
            <a:fillRect/>
          </a:stretch>
        </p:blipFill>
        <p:spPr>
          <a:xfrm>
            <a:off x="9204960" y="3029613"/>
            <a:ext cx="166716" cy="1255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284</Words>
  <Application>Microsoft Office PowerPoint</Application>
  <PresentationFormat>Custom</PresentationFormat>
  <Paragraphs>58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Open Sans</vt:lpstr>
      <vt:lpstr>Libre Franklin Medium Bold</vt:lpstr>
      <vt:lpstr>Libre Franklin Light Bold</vt:lpstr>
      <vt:lpstr>Libre Franklin Bold</vt:lpstr>
      <vt:lpstr>Libre Franklin Bold Italics</vt:lpstr>
      <vt:lpstr>Arial</vt:lpstr>
      <vt:lpstr>Oswald</vt:lpstr>
      <vt:lpstr>Open Sans Bold</vt:lpstr>
      <vt:lpstr>Calibri</vt:lpstr>
      <vt:lpstr>Libre Franklin Bold Bold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White Geometric Marketing Presentation</dc:title>
  <dc:creator>Shantell Richardson</dc:creator>
  <cp:lastModifiedBy>Shantell Richardson</cp:lastModifiedBy>
  <cp:revision>55</cp:revision>
  <dcterms:created xsi:type="dcterms:W3CDTF">2006-08-16T00:00:00Z</dcterms:created>
  <dcterms:modified xsi:type="dcterms:W3CDTF">2020-09-28T17:15:22Z</dcterms:modified>
  <dc:identifier>DAEIvJ5yU_o</dc:identifier>
</cp:coreProperties>
</file>